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embeddedFontLst>
    <p:embeddedFont>
      <p:font typeface="Sniglet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j12UOiWlL3V0PbLtEVrliHmj/m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D512FD-46C2-456A-A941-58F9430F4CD4}">
  <a:tblStyle styleId="{56D512FD-46C2-456A-A941-58F9430F4CD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  <a:tblStyle styleId="{7EB60C6A-9C92-4283-866F-03E0AC0B7FC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5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5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  <a:tblStyle styleId="{15B9753A-DE7B-432E-9664-FE6B730A8EEE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fill>
          <a:solidFill>
            <a:schemeClr val="accent1">
              <a:alpha val="20000"/>
            </a:schemeClr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1">
              <a:alpha val="20000"/>
            </a:schemeClr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</a:seCell>
    <a:swCell>
      <a:tcTxStyle b="off" i="off"/>
    </a:swCell>
    <a:firstRow>
      <a:tcTxStyle b="on" i="off"/>
      <a:tcStyle>
        <a:tcBdr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Sniglet-regular.fntdata"/><Relationship Id="rId25" Type="http://schemas.openxmlformats.org/officeDocument/2006/relationships/slide" Target="slides/slide19.xml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This section will focus on understanding the concepts and elements of sustainable livelihoods.</a:t>
            </a:r>
            <a:endParaRPr/>
          </a:p>
        </p:txBody>
      </p:sp>
      <p:sp>
        <p:nvSpPr>
          <p:cNvPr id="125" name="Google Shape;12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The facilitator will link the previous responses with this slide and categorized the responses of the participants on the previous slide.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" name="Google Shape;141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184192da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6184192da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6184192da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The facilitator will link the previous responses with this slide and categorized the responses of the participants on the previous slide.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37e8911b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537e8911b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1537e8911ba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The facilitator will link the previous responses with this slide and categorized the responses of the participants on the previous slide.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Image Full">
  <p:cSld name="Quote 1 Image Full">
    <p:bg>
      <p:bgPr>
        <a:solidFill>
          <a:srgbClr val="DEDEDE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7" name="Google Shape;17;p26"/>
          <p:cNvSpPr txBox="1"/>
          <p:nvPr>
            <p:ph idx="1" type="body"/>
          </p:nvPr>
        </p:nvSpPr>
        <p:spPr>
          <a:xfrm>
            <a:off x="0" y="1143000"/>
            <a:ext cx="4572000" cy="4572000"/>
          </a:xfrm>
          <a:prstGeom prst="rect">
            <a:avLst/>
          </a:prstGeom>
          <a:solidFill>
            <a:srgbClr val="E0301E"/>
          </a:solidFill>
          <a:ln>
            <a:noFill/>
          </a:ln>
        </p:spPr>
        <p:txBody>
          <a:bodyPr anchorCtr="0" anchor="t" bIns="180000" lIns="438900" spcFirstLastPara="1" rIns="252000" wrap="square" tIns="14400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0" sz="2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6"/>
          <p:cNvSpPr/>
          <p:nvPr/>
        </p:nvSpPr>
        <p:spPr>
          <a:xfrm>
            <a:off x="442913" y="1623703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/>
          <p:nvPr>
            <p:ph idx="2" type="pic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" name="Google Shape;73;p37"/>
          <p:cNvSpPr/>
          <p:nvPr/>
        </p:nvSpPr>
        <p:spPr>
          <a:xfrm>
            <a:off x="6480043" y="0"/>
            <a:ext cx="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7"/>
          <p:cNvSpPr/>
          <p:nvPr/>
        </p:nvSpPr>
        <p:spPr>
          <a:xfrm>
            <a:off x="6528043" y="1749000"/>
            <a:ext cx="240000" cy="3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solidFill>
          <a:schemeClr val="accen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8"/>
          <p:cNvSpPr/>
          <p:nvPr>
            <p:ph idx="2" type="pic"/>
          </p:nvPr>
        </p:nvSpPr>
        <p:spPr>
          <a:xfrm>
            <a:off x="0" y="-1"/>
            <a:ext cx="12192000" cy="410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9"/>
          <p:cNvSpPr txBox="1"/>
          <p:nvPr>
            <p:ph idx="1" type="body"/>
          </p:nvPr>
        </p:nvSpPr>
        <p:spPr>
          <a:xfrm>
            <a:off x="4175787" y="242176"/>
            <a:ext cx="8016213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39"/>
          <p:cNvSpPr txBox="1"/>
          <p:nvPr>
            <p:ph idx="2" type="body"/>
          </p:nvPr>
        </p:nvSpPr>
        <p:spPr>
          <a:xfrm>
            <a:off x="4175787" y="1010261"/>
            <a:ext cx="8016213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9"/>
          <p:cNvSpPr/>
          <p:nvPr>
            <p:ph idx="3" type="pic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9"/>
          <p:cNvSpPr/>
          <p:nvPr>
            <p:ph idx="4" type="pic"/>
          </p:nvPr>
        </p:nvSpPr>
        <p:spPr>
          <a:xfrm>
            <a:off x="4195293" y="1508787"/>
            <a:ext cx="4079776" cy="53492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0"/>
          <p:cNvSpPr/>
          <p:nvPr/>
        </p:nvSpPr>
        <p:spPr>
          <a:xfrm>
            <a:off x="0" y="548680"/>
            <a:ext cx="8592277" cy="576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0"/>
          <p:cNvSpPr/>
          <p:nvPr>
            <p:ph idx="2" type="pic"/>
          </p:nvPr>
        </p:nvSpPr>
        <p:spPr>
          <a:xfrm>
            <a:off x="180829" y="260650"/>
            <a:ext cx="2592288" cy="63367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40"/>
          <p:cNvSpPr/>
          <p:nvPr>
            <p:ph idx="3" type="pic"/>
          </p:nvPr>
        </p:nvSpPr>
        <p:spPr>
          <a:xfrm>
            <a:off x="2965139" y="260650"/>
            <a:ext cx="2592288" cy="63367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40"/>
          <p:cNvSpPr/>
          <p:nvPr>
            <p:ph idx="4" type="pic"/>
          </p:nvPr>
        </p:nvSpPr>
        <p:spPr>
          <a:xfrm>
            <a:off x="5749448" y="260650"/>
            <a:ext cx="2592288" cy="63367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bg>
      <p:bgPr>
        <a:solidFill>
          <a:schemeClr val="accen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1"/>
          <p:cNvSpPr/>
          <p:nvPr>
            <p:ph idx="2" type="pic"/>
          </p:nvPr>
        </p:nvSpPr>
        <p:spPr>
          <a:xfrm>
            <a:off x="8592277" y="356659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9" name="Google Shape;89;p41"/>
          <p:cNvSpPr/>
          <p:nvPr>
            <p:ph idx="3" type="pic"/>
          </p:nvPr>
        </p:nvSpPr>
        <p:spPr>
          <a:xfrm>
            <a:off x="8592277" y="3621021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41"/>
          <p:cNvSpPr/>
          <p:nvPr>
            <p:ph idx="4" type="pic"/>
          </p:nvPr>
        </p:nvSpPr>
        <p:spPr>
          <a:xfrm>
            <a:off x="5314951" y="356659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41"/>
          <p:cNvSpPr/>
          <p:nvPr>
            <p:ph idx="5" type="pic"/>
          </p:nvPr>
        </p:nvSpPr>
        <p:spPr>
          <a:xfrm>
            <a:off x="5314951" y="3621021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2"/>
          <p:cNvSpPr txBox="1"/>
          <p:nvPr>
            <p:ph idx="1" type="body"/>
          </p:nvPr>
        </p:nvSpPr>
        <p:spPr>
          <a:xfrm>
            <a:off x="527381" y="4389107"/>
            <a:ext cx="11664619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42"/>
          <p:cNvSpPr txBox="1"/>
          <p:nvPr>
            <p:ph idx="2" type="body"/>
          </p:nvPr>
        </p:nvSpPr>
        <p:spPr>
          <a:xfrm>
            <a:off x="527381" y="5157192"/>
            <a:ext cx="11664619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42"/>
          <p:cNvSpPr/>
          <p:nvPr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2"/>
          <p:cNvSpPr/>
          <p:nvPr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2"/>
          <p:cNvSpPr/>
          <p:nvPr>
            <p:ph idx="3" type="pic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8" name="Google Shape;98;p42"/>
          <p:cNvSpPr/>
          <p:nvPr>
            <p:ph idx="4" type="pic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9" name="Google Shape;99;p42"/>
          <p:cNvSpPr/>
          <p:nvPr>
            <p:ph idx="5" type="pic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42"/>
          <p:cNvSpPr/>
          <p:nvPr>
            <p:ph idx="6" type="pic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42"/>
          <p:cNvSpPr/>
          <p:nvPr>
            <p:ph idx="7" type="pic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3"/>
          <p:cNvSpPr txBox="1"/>
          <p:nvPr>
            <p:ph idx="1" type="body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4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44"/>
          <p:cNvSpPr/>
          <p:nvPr/>
        </p:nvSpPr>
        <p:spPr>
          <a:xfrm>
            <a:off x="472011" y="1508786"/>
            <a:ext cx="3799787" cy="4865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4"/>
          <p:cNvSpPr/>
          <p:nvPr/>
        </p:nvSpPr>
        <p:spPr>
          <a:xfrm>
            <a:off x="709243" y="1796667"/>
            <a:ext cx="144693" cy="4320631"/>
          </a:xfrm>
          <a:prstGeom prst="roundRect">
            <a:avLst>
              <a:gd fmla="val 50000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4"/>
          <p:cNvSpPr/>
          <p:nvPr/>
        </p:nvSpPr>
        <p:spPr>
          <a:xfrm rot="5400000">
            <a:off x="3456857" y="1650935"/>
            <a:ext cx="669775" cy="669775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156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5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5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5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5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5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5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5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3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3"/>
          <p:cNvSpPr txBox="1"/>
          <p:nvPr>
            <p:ph idx="1" type="body"/>
          </p:nvPr>
        </p:nvSpPr>
        <p:spPr>
          <a:xfrm>
            <a:off x="442914" y="2103437"/>
            <a:ext cx="11306175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Char char="•"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3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3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Layout">
  <p:cSld name="1_Agenda Layou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/>
          <p:nvPr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31" name="Google Shape;3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314" y="3909054"/>
            <a:ext cx="1260665" cy="27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/>
          <p:nvPr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34" name="Google Shape;3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645" y="1250975"/>
            <a:ext cx="2112235" cy="4687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35" name="Google Shape;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646" y="1250975"/>
            <a:ext cx="1056117" cy="4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>
  <p:cSld name="Big Image">
    <p:bg>
      <p:bgPr>
        <a:solidFill>
          <a:srgbClr val="2A95B7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ene_trans.png" id="37" name="Google Shape;3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0"/>
          <p:cNvSpPr txBox="1"/>
          <p:nvPr>
            <p:ph idx="12" type="sldNum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3137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/>
          <p:nvPr/>
        </p:nvSpPr>
        <p:spPr>
          <a:xfrm>
            <a:off x="0" y="4533123"/>
            <a:ext cx="12192000" cy="2324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2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32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2"/>
          <p:cNvSpPr/>
          <p:nvPr/>
        </p:nvSpPr>
        <p:spPr>
          <a:xfrm>
            <a:off x="5391415" y="3813043"/>
            <a:ext cx="1440160" cy="1440160"/>
          </a:xfrm>
          <a:prstGeom prst="ellipse">
            <a:avLst/>
          </a:prstGeom>
          <a:solidFill>
            <a:schemeClr val="accent1"/>
          </a:solidFill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44" name="Google Shape;4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7409" y="4013590"/>
            <a:ext cx="468171" cy="103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/>
          <p:nvPr/>
        </p:nvSpPr>
        <p:spPr>
          <a:xfrm>
            <a:off x="191344" y="123479"/>
            <a:ext cx="11809312" cy="6611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4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34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34"/>
          <p:cNvSpPr/>
          <p:nvPr>
            <p:ph idx="3" type="pic"/>
          </p:nvPr>
        </p:nvSpPr>
        <p:spPr>
          <a:xfrm>
            <a:off x="0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34"/>
          <p:cNvSpPr/>
          <p:nvPr>
            <p:ph idx="4" type="pic"/>
          </p:nvPr>
        </p:nvSpPr>
        <p:spPr>
          <a:xfrm>
            <a:off x="3103893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4"/>
          <p:cNvSpPr/>
          <p:nvPr>
            <p:ph idx="5" type="pic"/>
          </p:nvPr>
        </p:nvSpPr>
        <p:spPr>
          <a:xfrm>
            <a:off x="6207787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34"/>
          <p:cNvSpPr/>
          <p:nvPr>
            <p:ph idx="6" type="pic"/>
          </p:nvPr>
        </p:nvSpPr>
        <p:spPr>
          <a:xfrm>
            <a:off x="9311680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3" name="Google Shape;53;p34"/>
          <p:cNvSpPr/>
          <p:nvPr/>
        </p:nvSpPr>
        <p:spPr>
          <a:xfrm>
            <a:off x="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34"/>
          <p:cNvSpPr/>
          <p:nvPr/>
        </p:nvSpPr>
        <p:spPr>
          <a:xfrm>
            <a:off x="310400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34"/>
          <p:cNvSpPr/>
          <p:nvPr/>
        </p:nvSpPr>
        <p:spPr>
          <a:xfrm>
            <a:off x="620800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4"/>
          <p:cNvSpPr/>
          <p:nvPr/>
        </p:nvSpPr>
        <p:spPr>
          <a:xfrm>
            <a:off x="931200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5"/>
          <p:cNvSpPr/>
          <p:nvPr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5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35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61" name="Google Shape;6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7701" y="1508787"/>
            <a:ext cx="9640360" cy="490324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5"/>
          <p:cNvSpPr/>
          <p:nvPr>
            <p:ph idx="3" type="pic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" name="Google Shape;63;p35"/>
          <p:cNvSpPr/>
          <p:nvPr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36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36"/>
          <p:cNvSpPr/>
          <p:nvPr/>
        </p:nvSpPr>
        <p:spPr>
          <a:xfrm>
            <a:off x="0" y="2346339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68" name="Google Shape;6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0944" y="1389641"/>
            <a:ext cx="3825696" cy="463284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6"/>
          <p:cNvSpPr/>
          <p:nvPr>
            <p:ph idx="3" type="pic"/>
          </p:nvPr>
        </p:nvSpPr>
        <p:spPr>
          <a:xfrm>
            <a:off x="9840416" y="1566977"/>
            <a:ext cx="1344149" cy="34081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0" name="Google Shape;70;p36"/>
          <p:cNvSpPr/>
          <p:nvPr>
            <p:ph idx="4" type="pic"/>
          </p:nvPr>
        </p:nvSpPr>
        <p:spPr>
          <a:xfrm>
            <a:off x="7524359" y="1681512"/>
            <a:ext cx="2206355" cy="34081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b="0" i="0" sz="3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4"/>
          <p:cNvSpPr txBox="1"/>
          <p:nvPr>
            <p:ph idx="1" type="body"/>
          </p:nvPr>
        </p:nvSpPr>
        <p:spPr>
          <a:xfrm>
            <a:off x="442914" y="2103437"/>
            <a:ext cx="11306175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" name="Google Shape;13;p24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4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pos="3953">
          <p15:clr>
            <a:srgbClr val="F26B43"/>
          </p15:clr>
        </p15:guide>
        <p15:guide id="5" pos="3727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pos="2726">
          <p15:clr>
            <a:srgbClr val="F26B43"/>
          </p15:clr>
        </p15:guide>
        <p15:guide id="8" pos="2502">
          <p15:clr>
            <a:srgbClr val="F26B43"/>
          </p15:clr>
        </p15:guide>
        <p15:guide id="9" pos="4952">
          <p15:clr>
            <a:srgbClr val="F26B43"/>
          </p15:clr>
        </p15:guide>
        <p15:guide id="10" pos="5177">
          <p15:clr>
            <a:srgbClr val="F26B43"/>
          </p15:clr>
        </p15:guide>
        <p15:guide id="11" orient="horz" pos="816">
          <p15:clr>
            <a:srgbClr val="F26B43"/>
          </p15:clr>
        </p15:guide>
        <p15:guide id="12" orient="horz" pos="2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9.png"/><Relationship Id="rId5" Type="http://schemas.openxmlformats.org/officeDocument/2006/relationships/image" Target="../media/image42.png"/><Relationship Id="rId6" Type="http://schemas.openxmlformats.org/officeDocument/2006/relationships/image" Target="../media/image31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spreadsheets/d/1LT9ONrnED1pkUJqsmcfzIfuGGLbjSUPN/edit?usp=drive_link&amp;ouid=116097087310062798389&amp;rtpof=true&amp;sd=true" TargetMode="External"/><Relationship Id="rId4" Type="http://schemas.openxmlformats.org/officeDocument/2006/relationships/hyperlink" Target="https://docs.google.com/spreadsheets/d/1LT9ONrnED1pkUJqsmcfzIfuGGLbjSUPN/edit?usp=drive_link&amp;ouid=116097087310062798389&amp;rtpof=true&amp;sd=tru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drive.google.com/file/d/1IsEJS93SaFeh6utTjVhEUUHj6gJbX5G2/view?usp=driv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/>
          <p:nvPr>
            <p:ph idx="1" type="body"/>
          </p:nvPr>
        </p:nvSpPr>
        <p:spPr>
          <a:xfrm>
            <a:off x="0" y="1143000"/>
            <a:ext cx="6096000" cy="5032948"/>
          </a:xfrm>
          <a:prstGeom prst="rect">
            <a:avLst/>
          </a:prstGeom>
          <a:solidFill>
            <a:srgbClr val="E0301E"/>
          </a:solidFill>
          <a:ln>
            <a:noFill/>
          </a:ln>
        </p:spPr>
        <p:txBody>
          <a:bodyPr anchorCtr="0" anchor="t" bIns="180000" lIns="438900" spcFirstLastPara="1" rIns="252000" wrap="square" tIns="1440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1" lang="en-IN" sz="5400"/>
              <a:t>Session-8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1" lang="en-IN" sz="5400"/>
              <a:t>Aajeevika Register</a:t>
            </a:r>
            <a:endParaRPr/>
          </a:p>
        </p:txBody>
      </p:sp>
      <p:sp>
        <p:nvSpPr>
          <p:cNvPr id="128" name="Google Shape;128;p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1"/>
              <a:buFont typeface="Arial"/>
              <a:buNone/>
            </a:pPr>
            <a:r>
              <a:rPr b="0" i="0" lang="en-IN" sz="75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b="0" i="0" sz="75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1"/>
              <a:buFont typeface="Arial"/>
              <a:buNone/>
            </a:pPr>
            <a:r>
              <a:rPr b="0" i="0" lang="en-IN" sz="75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  <a:endParaRPr b="0" i="0" sz="75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1"/>
              <a:buFont typeface="Arial"/>
              <a:buNone/>
            </a:pPr>
            <a:fld id="{00000000-1234-1234-1234-123412341234}" type="slidenum">
              <a:rPr b="0" i="0" lang="en-IN" sz="75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ooks" id="131" name="Google Shape;1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603" y="4392860"/>
            <a:ext cx="1979410" cy="19794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 Computing" id="132" name="Google Shape;13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2168" y="1143000"/>
            <a:ext cx="1543915" cy="154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ncil" id="133" name="Google Shape;13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19811">
            <a:off x="10055342" y="3424428"/>
            <a:ext cx="1925819" cy="192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6504" y="1371191"/>
            <a:ext cx="3833517" cy="3833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" id="135" name="Google Shape;13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29566">
            <a:off x="8815176" y="3036804"/>
            <a:ext cx="2977647" cy="3275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-762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/>
        </p:nvSpPr>
        <p:spPr>
          <a:xfrm>
            <a:off x="2561304" y="225893"/>
            <a:ext cx="939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Service Based Aajeevika activities:</a:t>
            </a:r>
            <a:endParaRPr b="0" i="0" sz="1800" u="none" cap="none" strike="noStrike">
              <a:solidFill>
                <a:schemeClr val="accent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2413620" y="796947"/>
            <a:ext cx="59052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Cadre Service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Tourism and Hospitality Services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Transportation Services (Aajeevika Expres, CHC, Rickshaw etc.)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Repair and Maintenance Services (Mechanic, Electrician)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Financial Services (Microfinance, Banking Correspondents)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Information Technology (CSC)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✔"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Marketing and Sales Services (Agent, Sales Consultant).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84576" y="858417"/>
            <a:ext cx="2643306" cy="1755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s" id="285" name="Google Shape;28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7678" y="2413914"/>
            <a:ext cx="1721097" cy="17210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ardroom" id="286" name="Google Shape;28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4540" y="3784860"/>
            <a:ext cx="1347009" cy="1347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rmer Field Schools - Hesperian Health Guides" id="287" name="Google Shape;28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00277" y="3859955"/>
            <a:ext cx="2732560" cy="190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2" name="Google Shape;292;p45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/>
        </p:nvSpPr>
        <p:spPr>
          <a:xfrm>
            <a:off x="6636183" y="1910370"/>
            <a:ext cx="6932426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IN" sz="8000" u="none" cap="none" strike="noStrike">
                <a:solidFill>
                  <a:srgbClr val="17365D"/>
                </a:solidFill>
                <a:latin typeface="Georgia"/>
                <a:ea typeface="Georgia"/>
                <a:cs typeface="Georgia"/>
                <a:sym typeface="Georgia"/>
              </a:rPr>
              <a:t>What is Income ?</a:t>
            </a:r>
            <a:endParaRPr b="1" i="0" sz="1100" u="none" cap="none" strike="noStrike">
              <a:solidFill>
                <a:srgbClr val="17365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Stick Figure Cartoon - Stickman with a Question Mark Icon. Looking For  Solutions #Sponsored , #Figure, #Car… | Stick men drawings, Stick figures, Question  mark icon" id="298" name="Google Shape;298;p46"/>
          <p:cNvPicPr preferRelativeResize="0"/>
          <p:nvPr/>
        </p:nvPicPr>
        <p:blipFill rotWithShape="1">
          <a:blip r:embed="rId3">
            <a:alphaModFix/>
          </a:blip>
          <a:srcRect b="8418" l="0" r="0" t="0"/>
          <a:stretch/>
        </p:blipFill>
        <p:spPr>
          <a:xfrm>
            <a:off x="2521527" y="914401"/>
            <a:ext cx="4114656" cy="398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/>
        </p:nvSpPr>
        <p:spPr>
          <a:xfrm>
            <a:off x="2668770" y="1295292"/>
            <a:ext cx="913336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IN" sz="3600" u="none" cap="none" strike="noStrike">
                <a:solidFill>
                  <a:srgbClr val="00B050"/>
                </a:solidFill>
                <a:latin typeface="Georgia"/>
                <a:ea typeface="Georgia"/>
                <a:cs typeface="Georgia"/>
                <a:sym typeface="Georgia"/>
              </a:rPr>
              <a:t>Amount of money</a:t>
            </a:r>
            <a:r>
              <a:rPr b="0" i="0" lang="en-IN" sz="3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property, and other transfers of value received over a set period of time in </a:t>
            </a:r>
            <a:r>
              <a:rPr b="0" i="0" lang="en-IN" sz="36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exchange for services or products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2713879" y="398738"/>
            <a:ext cx="8064900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IN" sz="4400" u="none" cap="none" strike="noStrike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What is Income ?</a:t>
            </a:r>
            <a:endParaRPr b="0" i="0" sz="2000" u="none" cap="none" strike="noStrike">
              <a:solidFill>
                <a:schemeClr val="accent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2708560" y="3176785"/>
            <a:ext cx="7592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rgbClr val="FFC000"/>
                </a:solidFill>
                <a:latin typeface="Georgia"/>
                <a:ea typeface="Georgia"/>
                <a:cs typeface="Georgia"/>
                <a:sym typeface="Georgia"/>
              </a:rPr>
              <a:t>Gross income: </a:t>
            </a: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Earnings amount before taxes and other operating expenses.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rgbClr val="FFC000"/>
                </a:solidFill>
                <a:latin typeface="Georgia"/>
                <a:ea typeface="Georgia"/>
                <a:cs typeface="Georgia"/>
                <a:sym typeface="Georgia"/>
              </a:rPr>
              <a:t>Net income</a:t>
            </a:r>
            <a:r>
              <a:rPr b="0" i="0" lang="en-IN" sz="2800" u="none" cap="none" strike="noStrike">
                <a:solidFill>
                  <a:srgbClr val="FFC000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b="0" i="0" lang="en-IN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Earning</a:t>
            </a:r>
            <a:r>
              <a:rPr b="0" i="0" lang="en-IN" sz="2800" u="none" cap="none" strike="noStrike">
                <a:solidFill>
                  <a:srgbClr val="FFC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0" i="0" lang="en-IN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after</a:t>
            </a: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deduction of all taxes and expenses.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p47"/>
          <p:cNvSpPr txBox="1"/>
          <p:nvPr/>
        </p:nvSpPr>
        <p:spPr>
          <a:xfrm>
            <a:off x="2510444" y="5289158"/>
            <a:ext cx="9450000" cy="769500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Gross Income 		           Expenses &amp; Taxes 		                 Net Income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Add" id="307" name="Google Shape;307;p47"/>
          <p:cNvPicPr preferRelativeResize="0"/>
          <p:nvPr/>
        </p:nvPicPr>
        <p:blipFill rotWithShape="1">
          <a:blip r:embed="rId3">
            <a:alphaModFix/>
          </a:blip>
          <a:srcRect b="44032" l="0" r="0" t="42878"/>
          <a:stretch/>
        </p:blipFill>
        <p:spPr>
          <a:xfrm>
            <a:off x="4908695" y="5615422"/>
            <a:ext cx="914400" cy="116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d" id="308" name="Google Shape;308;p47"/>
          <p:cNvPicPr preferRelativeResize="0"/>
          <p:nvPr/>
        </p:nvPicPr>
        <p:blipFill rotWithShape="1">
          <a:blip r:embed="rId4">
            <a:alphaModFix/>
          </a:blip>
          <a:srcRect b="44032" l="0" r="0" t="42878"/>
          <a:stretch/>
        </p:blipFill>
        <p:spPr>
          <a:xfrm>
            <a:off x="9055398" y="5551455"/>
            <a:ext cx="914400" cy="116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d" id="309" name="Google Shape;309;p47"/>
          <p:cNvPicPr preferRelativeResize="0"/>
          <p:nvPr/>
        </p:nvPicPr>
        <p:blipFill rotWithShape="1">
          <a:blip r:embed="rId4">
            <a:alphaModFix/>
          </a:blip>
          <a:srcRect b="44032" l="0" r="0" t="42878"/>
          <a:stretch/>
        </p:blipFill>
        <p:spPr>
          <a:xfrm>
            <a:off x="9055398" y="5751417"/>
            <a:ext cx="914400" cy="116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let" id="310" name="Google Shape;31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2887" y="3195053"/>
            <a:ext cx="1801821" cy="1801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upee" id="311" name="Google Shape;31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78567" y="3728073"/>
            <a:ext cx="792860" cy="792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7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3" name="Google Shape;313;p47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Google Shape;314;p47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5" name="Google Shape;315;p47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6" name="Google Shape;316;p47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"/>
          <p:cNvSpPr txBox="1"/>
          <p:nvPr>
            <p:ph type="title"/>
          </p:nvPr>
        </p:nvSpPr>
        <p:spPr>
          <a:xfrm>
            <a:off x="2268186" y="365125"/>
            <a:ext cx="9714263" cy="1629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rgbClr val="18575C"/>
                </a:solidFill>
                <a:latin typeface="Georgia"/>
                <a:ea typeface="Georgia"/>
                <a:cs typeface="Georgia"/>
                <a:sym typeface="Georgia"/>
              </a:rPr>
              <a:t>Calculating Manufacturing, Trading, and Services Income</a:t>
            </a:r>
            <a:endParaRPr b="0" i="0" sz="1400" u="none" cap="none" strike="noStrike">
              <a:solidFill>
                <a:srgbClr val="1857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2" name="Google Shape;322;p14"/>
          <p:cNvSpPr txBox="1"/>
          <p:nvPr/>
        </p:nvSpPr>
        <p:spPr>
          <a:xfrm>
            <a:off x="2951678" y="2295272"/>
            <a:ext cx="4917704" cy="255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A. Calculation of Gross Income: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B. Deduction of Allowable Expenses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C. Calculation of Net Income: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Income concept hands with calculator Royalty Free Vector" id="323" name="Google Shape;323;p14"/>
          <p:cNvPicPr preferRelativeResize="0"/>
          <p:nvPr/>
        </p:nvPicPr>
        <p:blipFill rotWithShape="1">
          <a:blip r:embed="rId3">
            <a:alphaModFix/>
          </a:blip>
          <a:srcRect b="7608" l="0" r="0" t="0"/>
          <a:stretch/>
        </p:blipFill>
        <p:spPr>
          <a:xfrm>
            <a:off x="8257309" y="1995055"/>
            <a:ext cx="2860964" cy="285472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4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5" name="Google Shape;325;p14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6" name="Google Shape;326;p14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p14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8" name="Google Shape;328;p14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"/>
          <p:cNvSpPr txBox="1"/>
          <p:nvPr>
            <p:ph type="title"/>
          </p:nvPr>
        </p:nvSpPr>
        <p:spPr>
          <a:xfrm>
            <a:off x="2161308" y="239843"/>
            <a:ext cx="9821141" cy="719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N" sz="3200" u="none" cap="none" strike="noStrike">
                <a:solidFill>
                  <a:srgbClr val="18575C"/>
                </a:solidFill>
                <a:latin typeface="Georgia"/>
                <a:ea typeface="Georgia"/>
                <a:cs typeface="Georgia"/>
                <a:sym typeface="Georgia"/>
              </a:rPr>
              <a:t>Calculating Agricultural Income for Individual Farmers</a:t>
            </a:r>
            <a:endParaRPr b="0" i="0" sz="1400" u="none" cap="none" strike="noStrike">
              <a:solidFill>
                <a:srgbClr val="1857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4" name="Google Shape;334;p12"/>
          <p:cNvSpPr txBox="1"/>
          <p:nvPr>
            <p:ph idx="1" type="body"/>
          </p:nvPr>
        </p:nvSpPr>
        <p:spPr>
          <a:xfrm>
            <a:off x="2422566" y="1505417"/>
            <a:ext cx="5165700" cy="48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1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Identification of Agricultural Income Sources: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List down all main crops and subsidiary crops.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Record income from different Agri-source.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8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Crop Cultivation.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8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Livestock Farming.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8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Forestry.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8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Aqua Farming.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8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Rent from Agricultural Land.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6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Char char="o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Government Grants and Subsidies.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28600" lvl="6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/>
            </a:pPr>
            <a:r>
              <a:rPr b="1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Calculation of Gross Agricultural Income: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Gross Agricultural Income Calculation. (Add up income from various agriculture sources)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12"/>
          <p:cNvSpPr txBox="1"/>
          <p:nvPr>
            <p:ph idx="2" type="body"/>
          </p:nvPr>
        </p:nvSpPr>
        <p:spPr>
          <a:xfrm>
            <a:off x="7588282" y="1505417"/>
            <a:ext cx="4394100" cy="4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 startAt="3"/>
            </a:pPr>
            <a:r>
              <a:rPr b="1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Deduction of Allowable Expenses: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Cost of Cultivation (Expenses for seeds, fertilizers, etc.)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Livestock Expenses (Expenses for animal feed, vet care, etc.)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Maintenance Expenses (expenses for equipment, machinery, etc.)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Interest on Loans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Land Revenue and Rent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Insurance Premium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14350" lvl="0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lphaUcPeriod" startAt="3"/>
            </a:pPr>
            <a:r>
              <a:rPr b="1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Calculation of Net Agricultural Income: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IN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Subtract total allowable expenses from gross income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p12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7" name="Google Shape;337;p12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8" name="Google Shape;338;p12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9" name="Google Shape;339;p12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/>
        </p:nvSpPr>
        <p:spPr>
          <a:xfrm>
            <a:off x="2198252" y="403479"/>
            <a:ext cx="9892148" cy="834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N" sz="3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STEPS OF DATA COLLECTION 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" name="Google Shape;346;p50"/>
          <p:cNvSpPr txBox="1"/>
          <p:nvPr/>
        </p:nvSpPr>
        <p:spPr>
          <a:xfrm>
            <a:off x="2310900" y="1391575"/>
            <a:ext cx="6746100" cy="52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Identification and selection of L</a:t>
            </a:r>
            <a:r>
              <a:rPr lang="en-IN" sz="2000">
                <a:latin typeface="Georgia"/>
                <a:ea typeface="Georgia"/>
                <a:cs typeface="Georgia"/>
                <a:sym typeface="Georgia"/>
              </a:rPr>
              <a:t>akhapti </a:t>
            </a: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-CRPs (both in farm and non-farm sectors).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14350" lvl="0" marL="5143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Training of L</a:t>
            </a:r>
            <a:r>
              <a:rPr lang="en-IN" sz="2000">
                <a:latin typeface="Georgia"/>
                <a:ea typeface="Georgia"/>
                <a:cs typeface="Georgia"/>
                <a:sym typeface="Georgia"/>
              </a:rPr>
              <a:t>akhpati </a:t>
            </a: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-CRPs.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14350" lvl="0" marL="5143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Conduct meetings with SHG members, gathering data with support from L</a:t>
            </a:r>
            <a:r>
              <a:rPr lang="en-IN" sz="2000">
                <a:latin typeface="Georgia"/>
                <a:ea typeface="Georgia"/>
                <a:cs typeface="Georgia"/>
                <a:sym typeface="Georgia"/>
              </a:rPr>
              <a:t>akhapti </a:t>
            </a: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-CRPs.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14350" lvl="0" marL="5143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Village organizations collect SHG data, submitting to cluster-level federation.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514350" lvl="0" marL="5143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arenR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Cluster-level data entered into MIS portal by data entry personnel.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47" name="Google Shape;347;p50"/>
          <p:cNvGrpSpPr/>
          <p:nvPr/>
        </p:nvGrpSpPr>
        <p:grpSpPr>
          <a:xfrm>
            <a:off x="9459661" y="1481863"/>
            <a:ext cx="2247056" cy="4663754"/>
            <a:chOff x="1210318" y="0"/>
            <a:chExt cx="2247056" cy="4663754"/>
          </a:xfrm>
        </p:grpSpPr>
        <p:sp>
          <p:nvSpPr>
            <p:cNvPr id="348" name="Google Shape;348;p50"/>
            <p:cNvSpPr/>
            <p:nvPr/>
          </p:nvSpPr>
          <p:spPr>
            <a:xfrm>
              <a:off x="1698851" y="0"/>
              <a:ext cx="1758523" cy="1758702"/>
            </a:xfrm>
            <a:custGeom>
              <a:rect b="b" l="l" r="r" t="t"/>
              <a:pathLst>
                <a:path extrusionOk="0" h="120000" w="12000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2962"/>
                    <a:pt x="29287" y="10511"/>
                    <a:pt x="56253" y="8547"/>
                  </a:cubicBezTo>
                  <a:cubicBezTo>
                    <a:pt x="83219" y="6584"/>
                    <a:pt x="107127" y="25773"/>
                    <a:pt x="111044" y="52526"/>
                  </a:cubicBezTo>
                  <a:cubicBezTo>
                    <a:pt x="114961" y="79279"/>
                    <a:pt x="97558" y="104517"/>
                    <a:pt x="71161" y="110367"/>
                  </a:cubicBezTo>
                  <a:lnTo>
                    <a:pt x="70592" y="118429"/>
                  </a:lnTo>
                  <a:lnTo>
                    <a:pt x="56830" y="104890"/>
                  </a:lnTo>
                  <a:lnTo>
                    <a:pt x="72705" y="88507"/>
                  </a:lnTo>
                  <a:lnTo>
                    <a:pt x="72144" y="96444"/>
                  </a:lnTo>
                  <a:cubicBezTo>
                    <a:pt x="90761" y="90239"/>
                    <a:pt x="101708" y="71000"/>
                    <a:pt x="97532" y="51825"/>
                  </a:cubicBezTo>
                  <a:cubicBezTo>
                    <a:pt x="93356" y="32650"/>
                    <a:pt x="75400" y="19706"/>
                    <a:pt x="55889" y="21806"/>
                  </a:cubicBezTo>
                  <a:cubicBezTo>
                    <a:pt x="36379" y="23907"/>
                    <a:pt x="21588" y="40376"/>
                    <a:pt x="21588" y="60000"/>
                  </a:cubicBezTo>
                  <a:close/>
                </a:path>
              </a:pathLst>
            </a:custGeom>
            <a:solidFill>
              <a:srgbClr val="F2A40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0"/>
            <p:cNvSpPr/>
            <p:nvPr/>
          </p:nvSpPr>
          <p:spPr>
            <a:xfrm>
              <a:off x="2087105" y="636602"/>
              <a:ext cx="981355" cy="490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0"/>
            <p:cNvSpPr txBox="1"/>
            <p:nvPr/>
          </p:nvSpPr>
          <p:spPr>
            <a:xfrm>
              <a:off x="2012257" y="636602"/>
              <a:ext cx="1056203" cy="490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N" sz="14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Introducing Format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1210318" y="1010635"/>
              <a:ext cx="1758523" cy="1758702"/>
            </a:xfrm>
            <a:custGeom>
              <a:rect b="b" l="l" r="r" t="t"/>
              <a:pathLst>
                <a:path extrusionOk="0" h="120000" w="120000">
                  <a:moveTo>
                    <a:pt x="96480" y="23523"/>
                  </a:moveTo>
                  <a:lnTo>
                    <a:pt x="87164" y="32839"/>
                  </a:lnTo>
                  <a:cubicBezTo>
                    <a:pt x="75944" y="21617"/>
                    <a:pt x="58979" y="18450"/>
                    <a:pt x="44466" y="24867"/>
                  </a:cubicBezTo>
                  <a:cubicBezTo>
                    <a:pt x="29954" y="31284"/>
                    <a:pt x="20880" y="45966"/>
                    <a:pt x="21631" y="61817"/>
                  </a:cubicBezTo>
                  <a:cubicBezTo>
                    <a:pt x="22382" y="77668"/>
                    <a:pt x="32801" y="91427"/>
                    <a:pt x="47856" y="96444"/>
                  </a:cubicBezTo>
                  <a:lnTo>
                    <a:pt x="47295" y="88507"/>
                  </a:lnTo>
                  <a:lnTo>
                    <a:pt x="63170" y="104890"/>
                  </a:lnTo>
                  <a:lnTo>
                    <a:pt x="49408" y="118429"/>
                  </a:lnTo>
                  <a:lnTo>
                    <a:pt x="48839" y="110367"/>
                  </a:lnTo>
                  <a:cubicBezTo>
                    <a:pt x="27395" y="105615"/>
                    <a:pt x="11312" y="87807"/>
                    <a:pt x="8761" y="65991"/>
                  </a:cubicBezTo>
                  <a:cubicBezTo>
                    <a:pt x="6210" y="44176"/>
                    <a:pt x="17752" y="23137"/>
                    <a:pt x="37521" y="13566"/>
                  </a:cubicBezTo>
                  <a:cubicBezTo>
                    <a:pt x="57290" y="3996"/>
                    <a:pt x="80951" y="7991"/>
                    <a:pt x="96480" y="23523"/>
                  </a:cubicBezTo>
                  <a:close/>
                </a:path>
              </a:pathLst>
            </a:custGeom>
            <a:solidFill>
              <a:srgbClr val="2FAEB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1596592" y="1649103"/>
              <a:ext cx="981355" cy="490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0"/>
            <p:cNvSpPr txBox="1"/>
            <p:nvPr/>
          </p:nvSpPr>
          <p:spPr>
            <a:xfrm>
              <a:off x="1521744" y="1649103"/>
              <a:ext cx="1056203" cy="490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N" sz="14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Data Collection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1698851" y="2025002"/>
              <a:ext cx="1758523" cy="1758702"/>
            </a:xfrm>
            <a:custGeom>
              <a:rect b="b" l="l" r="r" t="t"/>
              <a:pathLst>
                <a:path extrusionOk="0" h="120000" w="120000">
                  <a:moveTo>
                    <a:pt x="23520" y="23523"/>
                  </a:moveTo>
                  <a:lnTo>
                    <a:pt x="23520" y="23523"/>
                  </a:lnTo>
                  <a:cubicBezTo>
                    <a:pt x="39049" y="7991"/>
                    <a:pt x="62710" y="3996"/>
                    <a:pt x="82479" y="13566"/>
                  </a:cubicBezTo>
                  <a:cubicBezTo>
                    <a:pt x="102248" y="23137"/>
                    <a:pt x="113790" y="44176"/>
                    <a:pt x="111239" y="65991"/>
                  </a:cubicBezTo>
                  <a:cubicBezTo>
                    <a:pt x="108688" y="87807"/>
                    <a:pt x="92605" y="105615"/>
                    <a:pt x="71161" y="110367"/>
                  </a:cubicBezTo>
                  <a:lnTo>
                    <a:pt x="70592" y="118429"/>
                  </a:lnTo>
                  <a:lnTo>
                    <a:pt x="56830" y="104890"/>
                  </a:lnTo>
                  <a:lnTo>
                    <a:pt x="72705" y="88507"/>
                  </a:lnTo>
                  <a:lnTo>
                    <a:pt x="72144" y="96444"/>
                  </a:lnTo>
                  <a:cubicBezTo>
                    <a:pt x="87199" y="91427"/>
                    <a:pt x="97618" y="77668"/>
                    <a:pt x="98369" y="61817"/>
                  </a:cubicBezTo>
                  <a:cubicBezTo>
                    <a:pt x="99120" y="45966"/>
                    <a:pt x="90046" y="31284"/>
                    <a:pt x="75534" y="24867"/>
                  </a:cubicBezTo>
                  <a:cubicBezTo>
                    <a:pt x="61021" y="18450"/>
                    <a:pt x="44056" y="21617"/>
                    <a:pt x="32836" y="32839"/>
                  </a:cubicBezTo>
                  <a:close/>
                </a:path>
              </a:pathLst>
            </a:custGeom>
            <a:solidFill>
              <a:srgbClr val="F2A40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2087105" y="2661604"/>
              <a:ext cx="981355" cy="490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0"/>
            <p:cNvSpPr txBox="1"/>
            <p:nvPr/>
          </p:nvSpPr>
          <p:spPr>
            <a:xfrm>
              <a:off x="2012257" y="2661604"/>
              <a:ext cx="1056203" cy="490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N" sz="14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Compilation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1335667" y="3152232"/>
              <a:ext cx="1510792" cy="1511522"/>
            </a:xfrm>
            <a:prstGeom prst="blockArc">
              <a:avLst>
                <a:gd fmla="val 0" name="adj1"/>
                <a:gd fmla="val 18900000" name="adj2"/>
                <a:gd fmla="val 12740" name="adj3"/>
              </a:avLst>
            </a:prstGeom>
            <a:solidFill>
              <a:srgbClr val="2FAEB8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1596592" y="3674106"/>
              <a:ext cx="981355" cy="490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0"/>
            <p:cNvSpPr txBox="1"/>
            <p:nvPr/>
          </p:nvSpPr>
          <p:spPr>
            <a:xfrm>
              <a:off x="1521744" y="3674106"/>
              <a:ext cx="1056203" cy="4906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75" lIns="8875" spcFirstLastPara="1" rIns="8875" wrap="square" tIns="8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IN" sz="14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Digitization</a:t>
              </a:r>
              <a:endParaRPr b="0" i="0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60" name="Google Shape;360;p50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1" name="Google Shape;361;p50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2" name="Google Shape;362;p50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3" name="Google Shape;363;p50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4" name="Google Shape;364;p50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idx="12" type="sldNum"/>
          </p:nvPr>
        </p:nvSpPr>
        <p:spPr>
          <a:xfrm>
            <a:off x="11460163" y="6453188"/>
            <a:ext cx="731837" cy="404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1"/>
          <p:cNvSpPr txBox="1"/>
          <p:nvPr/>
        </p:nvSpPr>
        <p:spPr>
          <a:xfrm>
            <a:off x="2701539" y="1690062"/>
            <a:ext cx="7718961" cy="35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Member level entry format: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IN" sz="2800" u="sng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Sheet Link</a:t>
            </a:r>
            <a:endParaRPr b="1" i="1" sz="2800" u="none" cap="none" strike="noStrike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VO level entry format: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IN" sz="2800" u="sng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Sheet Link</a:t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1" name="Google Shape;371;p51"/>
          <p:cNvSpPr txBox="1"/>
          <p:nvPr/>
        </p:nvSpPr>
        <p:spPr>
          <a:xfrm>
            <a:off x="2881825" y="5252925"/>
            <a:ext cx="83355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/>
              <a:t>Practice Session: 15 Minutes</a:t>
            </a:r>
            <a:endParaRPr b="1"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"/>
          <p:cNvSpPr txBox="1"/>
          <p:nvPr>
            <p:ph type="title"/>
          </p:nvPr>
        </p:nvSpPr>
        <p:spPr>
          <a:xfrm>
            <a:off x="2256311" y="59015"/>
            <a:ext cx="105156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N" sz="3600" u="none" cap="none" strike="noStrike">
                <a:solidFill>
                  <a:srgbClr val="18575C"/>
                </a:solidFill>
                <a:latin typeface="Georgia"/>
                <a:ea typeface="Georgia"/>
                <a:cs typeface="Georgia"/>
                <a:sym typeface="Georgia"/>
              </a:rPr>
              <a:t>ROLES AND RESPONSIBILITIES</a:t>
            </a:r>
            <a:endParaRPr b="1" i="0" sz="1400" u="none" cap="none" strike="noStrike">
              <a:solidFill>
                <a:srgbClr val="1857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77" name="Google Shape;377;p17"/>
          <p:cNvGraphicFramePr/>
          <p:nvPr/>
        </p:nvGraphicFramePr>
        <p:xfrm>
          <a:off x="2256311" y="7229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{7EB60C6A-9C92-4283-866F-03E0AC0B7FCA}</a:tableStyleId>
              </a:tblPr>
              <a:tblGrid>
                <a:gridCol w="2852875"/>
                <a:gridCol w="6938325"/>
              </a:tblGrid>
              <a:tr h="486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Level</a:t>
                      </a:r>
                      <a:endParaRPr sz="2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Responsibilities</a:t>
                      </a:r>
                      <a:endParaRPr sz="2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</a:tr>
              <a:tr h="9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32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National</a:t>
                      </a:r>
                      <a:endParaRPr sz="3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Provide training to State officials and State Resource Persons (SRPs) engaged in livelihoods.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Ensure proper monitoring of the quality and quantity of data collected.</a:t>
                      </a:r>
                      <a:endParaRPr sz="1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97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32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State</a:t>
                      </a:r>
                      <a:endParaRPr sz="3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Train district/block livelihood officials.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Oversee the training and implementation process.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Assign Nodal person (SPM MIS) for effective monitoring at the state level.</a:t>
                      </a:r>
                      <a:endParaRPr sz="1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265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32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District</a:t>
                      </a:r>
                      <a:endParaRPr sz="3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Train and supervise block livelihood officials.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Implement the process effectively within the district.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Ensure proper monitoring of data quality and quantity in collaboration with the Committee.</a:t>
                      </a:r>
                      <a:endParaRPr sz="1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265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32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Block</a:t>
                      </a:r>
                      <a:endParaRPr sz="32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Train and assist livelihood e-CRPs.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Implement the process effectively within the block.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Ensure proper monitoring of data quality and quantity in collaboration with the CBO leaders and livelihood e-CRPs.</a:t>
                      </a:r>
                      <a:endParaRPr sz="1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78" name="Google Shape;378;p17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" name="Google Shape;379;p17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2" name="Google Shape;382;p17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/>
          <p:nvPr>
            <p:ph type="title"/>
          </p:nvPr>
        </p:nvSpPr>
        <p:spPr>
          <a:xfrm>
            <a:off x="2244436" y="80846"/>
            <a:ext cx="105156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N" sz="3600" u="none" cap="none" strike="noStrike">
                <a:solidFill>
                  <a:srgbClr val="18575C"/>
                </a:solidFill>
                <a:latin typeface="Georgia"/>
                <a:ea typeface="Georgia"/>
                <a:cs typeface="Georgia"/>
                <a:sym typeface="Georgia"/>
              </a:rPr>
              <a:t>ROLES AND RESPONSIBILITIES</a:t>
            </a:r>
            <a:endParaRPr b="1" i="0" sz="1400" u="none" cap="none" strike="noStrike">
              <a:solidFill>
                <a:srgbClr val="1857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88" name="Google Shape;388;p18"/>
          <p:cNvGraphicFramePr/>
          <p:nvPr/>
        </p:nvGraphicFramePr>
        <p:xfrm>
          <a:off x="2244436" y="83450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{15B9753A-DE7B-432E-9664-FE6B730A8EEE}</a:tableStyleId>
              </a:tblPr>
              <a:tblGrid>
                <a:gridCol w="2790700"/>
                <a:gridCol w="7024250"/>
              </a:tblGrid>
              <a:tr h="419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Level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IN" sz="24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Responsibilities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IN" sz="2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CLF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Ensure data accuracy and completeness.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08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IN" sz="2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VO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Maintain and periodically update the Aajeevika Register.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Compile information about SHGs and submit it to the cluster level federation.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234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IN" sz="2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Livelihood e-CRPs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Collect data at the member level from SHGs (Self Help Groups).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Organize meetings with SHG members to explain data collection format.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Authenticate information from members with the assistance of bookkeepers and officials.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Receive honorarium as per CRP guidelines.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Maintain the Aajeevika Register at the Village Organization (VO) level.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Digitize collected data and ensure its authenticity.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627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D.L.C. (DM MIS and LH)</a:t>
                      </a:r>
                      <a:endParaRPr b="1" sz="18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IN" sz="18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Ensure proper monitoring of the quality and quantity of data collected.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9" name="Google Shape;389;p18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0" name="Google Shape;390;p18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2" name="Google Shape;392;p18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Google Shape;393;p18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2"/>
          <p:cNvSpPr txBox="1"/>
          <p:nvPr>
            <p:ph type="title"/>
          </p:nvPr>
        </p:nvSpPr>
        <p:spPr>
          <a:xfrm>
            <a:off x="901600" y="2846356"/>
            <a:ext cx="10388800" cy="7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0"/>
              <a:buFont typeface="Bookman Old Style"/>
              <a:buNone/>
            </a:pPr>
            <a:r>
              <a:rPr b="0" i="0" lang="en-IN" sz="8000" u="none" cap="none" strike="noStrike">
                <a:solidFill>
                  <a:srgbClr val="F3F3F3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Thank you</a:t>
            </a:r>
            <a:endParaRPr b="0" i="0" sz="8000" u="none" cap="none" strike="noStrike">
              <a:solidFill>
                <a:srgbClr val="F3F3F3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99" name="Google Shape;399;p22"/>
          <p:cNvSpPr txBox="1"/>
          <p:nvPr>
            <p:ph idx="12" type="sldNum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3137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2113808" y="129478"/>
            <a:ext cx="10515600" cy="630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N" sz="32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Session overview: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44" name="Google Shape;144;p21"/>
          <p:cNvGraphicFramePr/>
          <p:nvPr/>
        </p:nvGraphicFramePr>
        <p:xfrm>
          <a:off x="2291938" y="9023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{56D512FD-46C2-456A-A941-58F9430F4CD4}</a:tableStyleId>
              </a:tblPr>
              <a:tblGrid>
                <a:gridCol w="2221425"/>
                <a:gridCol w="7492600"/>
              </a:tblGrid>
              <a:tr h="73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Objective:</a:t>
                      </a:r>
                      <a:endParaRPr b="1"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Orient participants in estimation of income from different activities and maintaining in the Aajeevika Register. </a:t>
                      </a:r>
                      <a:endParaRPr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05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Outcomes:</a:t>
                      </a:r>
                      <a:endParaRPr b="1"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Participants are aware about.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Aajeevika Register format.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Frequency of maintaining the register.</a:t>
                      </a:r>
                      <a:endParaRPr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199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Topics:</a:t>
                      </a:r>
                      <a:endParaRPr b="1"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Aajeevika Register overview.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Purpose.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Implementation strategy and steps.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Livelihood activities and income estimation.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Income Calculation Format &amp; Steps.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Consolidation and digitization of data.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Methodology:</a:t>
                      </a:r>
                      <a:endParaRPr b="1"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Interactive Lectures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Q&amp;A Sessions</a:t>
                      </a:r>
                      <a:endParaRPr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  <a:tr h="427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Resources:</a:t>
                      </a:r>
                      <a:endParaRPr b="1" sz="20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IN" sz="2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Presentation, Aajeevika Register Templates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g26184192da8_0_0"/>
          <p:cNvPicPr preferRelativeResize="0"/>
          <p:nvPr/>
        </p:nvPicPr>
        <p:blipFill rotWithShape="1">
          <a:blip r:embed="rId3">
            <a:alphaModFix/>
          </a:blip>
          <a:srcRect b="7136" l="42115" r="25677" t="13918"/>
          <a:stretch/>
        </p:blipFill>
        <p:spPr>
          <a:xfrm>
            <a:off x="2521325" y="392200"/>
            <a:ext cx="3753976" cy="51734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g26184192da8_0_0"/>
          <p:cNvSpPr txBox="1"/>
          <p:nvPr/>
        </p:nvSpPr>
        <p:spPr>
          <a:xfrm>
            <a:off x="2540000" y="5864400"/>
            <a:ext cx="37728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900" u="sng">
                <a:solidFill>
                  <a:schemeClr val="hlink"/>
                </a:solidFill>
                <a:hlinkClick r:id="rId4"/>
              </a:rPr>
              <a:t>Advisory on Aajeevika Register- 20th Oct, 2023</a:t>
            </a:r>
            <a:endParaRPr b="1" sz="1900"/>
          </a:p>
        </p:txBody>
      </p:sp>
      <p:sp>
        <p:nvSpPr>
          <p:cNvPr id="152" name="Google Shape;152;g26184192da8_0_0"/>
          <p:cNvSpPr txBox="1"/>
          <p:nvPr/>
        </p:nvSpPr>
        <p:spPr>
          <a:xfrm>
            <a:off x="6872950" y="522950"/>
            <a:ext cx="4762500" cy="5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Georgia"/>
              <a:buChar char="❏"/>
            </a:pPr>
            <a:r>
              <a:rPr lang="en-IN" sz="3100">
                <a:latin typeface="Georgia"/>
                <a:ea typeface="Georgia"/>
                <a:cs typeface="Georgia"/>
                <a:sym typeface="Georgia"/>
              </a:rPr>
              <a:t>About the Aajeevika Register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Georgia"/>
              <a:buChar char="❏"/>
            </a:pPr>
            <a:r>
              <a:rPr lang="en-IN" sz="3100">
                <a:latin typeface="Georgia"/>
                <a:ea typeface="Georgia"/>
                <a:cs typeface="Georgia"/>
                <a:sym typeface="Georgia"/>
              </a:rPr>
              <a:t>Income Calculation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Georgia"/>
              <a:buChar char="❏"/>
            </a:pPr>
            <a:r>
              <a:rPr lang="en-IN" sz="3100">
                <a:latin typeface="Georgia"/>
                <a:ea typeface="Georgia"/>
                <a:cs typeface="Georgia"/>
                <a:sym typeface="Georgia"/>
              </a:rPr>
              <a:t>Process of data Collection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Georgia"/>
              <a:buChar char="❏"/>
            </a:pPr>
            <a:r>
              <a:rPr lang="en-IN" sz="3100">
                <a:latin typeface="Georgia"/>
                <a:ea typeface="Georgia"/>
                <a:cs typeface="Georgia"/>
                <a:sym typeface="Georgia"/>
              </a:rPr>
              <a:t>Template for HH Level Income Calculation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Georgia"/>
              <a:buChar char="❏"/>
            </a:pPr>
            <a:r>
              <a:rPr lang="en-IN" sz="3100">
                <a:latin typeface="Georgia"/>
                <a:ea typeface="Georgia"/>
                <a:cs typeface="Georgia"/>
                <a:sym typeface="Georgia"/>
              </a:rPr>
              <a:t>Template for Maintaining Register at VO Level</a:t>
            </a:r>
            <a:endParaRPr sz="3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8"/>
          <p:cNvSpPr txBox="1"/>
          <p:nvPr/>
        </p:nvSpPr>
        <p:spPr>
          <a:xfrm>
            <a:off x="3522689" y="1087252"/>
            <a:ext cx="8063346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rgbClr val="18575C"/>
                </a:solidFill>
                <a:latin typeface="Georgia"/>
                <a:ea typeface="Georgia"/>
                <a:cs typeface="Georgia"/>
                <a:sym typeface="Georgia"/>
              </a:rPr>
              <a:t>Purpose of Aajeevika Register</a:t>
            </a:r>
            <a:endParaRPr b="0" i="0" sz="1400" u="none" cap="none" strike="noStrike">
              <a:solidFill>
                <a:srgbClr val="1857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48"/>
          <p:cNvSpPr txBox="1"/>
          <p:nvPr/>
        </p:nvSpPr>
        <p:spPr>
          <a:xfrm>
            <a:off x="3522689" y="2205696"/>
            <a:ext cx="8669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IN" sz="2800">
                <a:latin typeface="Georgia"/>
                <a:ea typeface="Georgia"/>
                <a:cs typeface="Georgia"/>
                <a:sym typeface="Georgia"/>
              </a:rPr>
              <a:t>Regular tracking of income of SHG household to monitor the enhancement in income of SHG  members as per </a:t>
            </a:r>
            <a:r>
              <a:rPr lang="en-IN" sz="2800">
                <a:latin typeface="Georgia"/>
                <a:ea typeface="Georgia"/>
                <a:cs typeface="Georgia"/>
                <a:sym typeface="Georgia"/>
              </a:rPr>
              <a:t>the</a:t>
            </a:r>
            <a:r>
              <a:rPr lang="en-IN" sz="2800">
                <a:latin typeface="Georgia"/>
                <a:ea typeface="Georgia"/>
                <a:cs typeface="Georgia"/>
                <a:sym typeface="Georgia"/>
              </a:rPr>
              <a:t> planned </a:t>
            </a:r>
            <a:r>
              <a:rPr lang="en-IN" sz="2800">
                <a:latin typeface="Georgia"/>
                <a:ea typeface="Georgia"/>
                <a:cs typeface="Georgia"/>
                <a:sym typeface="Georgia"/>
              </a:rPr>
              <a:t>activity</a:t>
            </a:r>
            <a:r>
              <a:rPr lang="en-IN" sz="2800">
                <a:latin typeface="Georgia"/>
                <a:ea typeface="Georgia"/>
                <a:cs typeface="Georgia"/>
                <a:sym typeface="Georgia"/>
              </a:rPr>
              <a:t> in Lakhpati </a:t>
            </a:r>
            <a:r>
              <a:rPr lang="en-IN" sz="2800">
                <a:latin typeface="Georgia"/>
                <a:ea typeface="Georgia"/>
                <a:cs typeface="Georgia"/>
                <a:sym typeface="Georgia"/>
              </a:rPr>
              <a:t>planning</a:t>
            </a:r>
            <a:r>
              <a:rPr lang="en-IN" sz="2800">
                <a:latin typeface="Georgia"/>
                <a:ea typeface="Georgia"/>
                <a:cs typeface="Georgia"/>
                <a:sym typeface="Georgia"/>
              </a:rPr>
              <a:t> tool</a:t>
            </a:r>
            <a:endParaRPr b="0" i="0" sz="28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9" name="Google Shape;159;p48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p48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p48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48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" name="Google Shape;163;p48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9"/>
          <p:cNvGrpSpPr/>
          <p:nvPr/>
        </p:nvGrpSpPr>
        <p:grpSpPr>
          <a:xfrm>
            <a:off x="2161308" y="1933758"/>
            <a:ext cx="3671852" cy="1232800"/>
            <a:chOff x="1113324" y="1242975"/>
            <a:chExt cx="2753889" cy="924600"/>
          </a:xfrm>
        </p:grpSpPr>
        <p:cxnSp>
          <p:nvCxnSpPr>
            <p:cNvPr id="169" name="Google Shape;169;p49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cap="flat" cmpd="sng" w="9525">
              <a:solidFill>
                <a:srgbClr val="249C90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70" name="Google Shape;170;p49"/>
            <p:cNvSpPr txBox="1"/>
            <p:nvPr/>
          </p:nvSpPr>
          <p:spPr>
            <a:xfrm>
              <a:off x="1113324" y="1242975"/>
              <a:ext cx="1319513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IN" sz="16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Identification of households &amp; CRPs and T&amp;CB</a:t>
              </a:r>
              <a:endParaRPr b="1" i="0" sz="1067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Identification of households and financial details, T&amp;CB of Staff and CRPs.</a:t>
              </a:r>
              <a:endParaRPr b="1" i="0" sz="1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1" name="Google Shape;171;p49"/>
          <p:cNvGrpSpPr/>
          <p:nvPr/>
        </p:nvGrpSpPr>
        <p:grpSpPr>
          <a:xfrm>
            <a:off x="2161307" y="3804626"/>
            <a:ext cx="3278152" cy="2013200"/>
            <a:chOff x="1113324" y="2646125"/>
            <a:chExt cx="2458614" cy="1509900"/>
          </a:xfrm>
        </p:grpSpPr>
        <p:cxnSp>
          <p:nvCxnSpPr>
            <p:cNvPr id="172" name="Google Shape;172;p49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cap="flat" cmpd="sng" w="9525">
              <a:solidFill>
                <a:srgbClr val="1F887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73" name="Google Shape;173;p49"/>
            <p:cNvSpPr txBox="1"/>
            <p:nvPr/>
          </p:nvSpPr>
          <p:spPr>
            <a:xfrm>
              <a:off x="1113324" y="2646125"/>
              <a:ext cx="1319400" cy="15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IN" sz="16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Income data collection </a:t>
              </a:r>
              <a:endParaRPr b="1" i="0" sz="1067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Calculation of income from Agriculture, Animal Husbandry, Forest Produce, Enterprises, Government Schemes, Commissions, Remittances, Others</a:t>
              </a:r>
              <a:r>
                <a:rPr b="0" i="0" lang="en-IN" sz="1067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.</a:t>
              </a:r>
              <a:endParaRPr b="1" i="0" sz="1067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4" name="Google Shape;174;p49"/>
          <p:cNvGrpSpPr/>
          <p:nvPr/>
        </p:nvGrpSpPr>
        <p:grpSpPr>
          <a:xfrm>
            <a:off x="6533871" y="4423495"/>
            <a:ext cx="4873420" cy="1634593"/>
            <a:chOff x="4657738" y="2794595"/>
            <a:chExt cx="3840060" cy="1544400"/>
          </a:xfrm>
        </p:grpSpPr>
        <p:cxnSp>
          <p:nvCxnSpPr>
            <p:cNvPr id="175" name="Google Shape;175;p49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cap="flat" cmpd="sng" w="9525">
              <a:solidFill>
                <a:srgbClr val="1D7E74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76" name="Google Shape;176;p49"/>
            <p:cNvSpPr txBox="1"/>
            <p:nvPr/>
          </p:nvSpPr>
          <p:spPr>
            <a:xfrm>
              <a:off x="6896098" y="2794595"/>
              <a:ext cx="1601700" cy="15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IN" sz="16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Document, Authenticate, and Compile Data</a:t>
              </a:r>
              <a:endParaRPr b="1" i="0" sz="1067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To ensure accuracy, officials and bookkeepers verify data, which is then compiled at the village organization level</a:t>
              </a:r>
              <a:endParaRPr b="1" i="0" sz="1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7" name="Google Shape;177;p49"/>
          <p:cNvGrpSpPr/>
          <p:nvPr/>
        </p:nvGrpSpPr>
        <p:grpSpPr>
          <a:xfrm>
            <a:off x="7623135" y="1379067"/>
            <a:ext cx="4026236" cy="1232769"/>
            <a:chOff x="5209838" y="884129"/>
            <a:chExt cx="3610650" cy="924600"/>
          </a:xfrm>
        </p:grpSpPr>
        <p:sp>
          <p:nvSpPr>
            <p:cNvPr id="178" name="Google Shape;178;p49"/>
            <p:cNvSpPr txBox="1"/>
            <p:nvPr/>
          </p:nvSpPr>
          <p:spPr>
            <a:xfrm>
              <a:off x="6696488" y="884129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IN" sz="16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Regular Data Updates and Monitoring</a:t>
              </a:r>
              <a:endParaRPr b="1" i="0" sz="1067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Regularly update the Digital Aajeevika Register with half-yearly income data</a:t>
              </a:r>
              <a:r>
                <a:rPr b="0" i="0" lang="en-IN" sz="1067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.</a:t>
              </a:r>
              <a:endParaRPr b="1" i="0" sz="1067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179" name="Google Shape;179;p49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4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80" name="Google Shape;180;p49"/>
          <p:cNvGrpSpPr/>
          <p:nvPr/>
        </p:nvGrpSpPr>
        <p:grpSpPr>
          <a:xfrm>
            <a:off x="8080840" y="2836449"/>
            <a:ext cx="3932267" cy="1438800"/>
            <a:chOff x="5610288" y="2048939"/>
            <a:chExt cx="2949200" cy="1079100"/>
          </a:xfrm>
        </p:grpSpPr>
        <p:cxnSp>
          <p:nvCxnSpPr>
            <p:cNvPr id="181" name="Google Shape;181;p49"/>
            <p:cNvCxnSpPr/>
            <p:nvPr/>
          </p:nvCxnSpPr>
          <p:spPr>
            <a:xfrm>
              <a:off x="5610288" y="2661347"/>
              <a:ext cx="886200" cy="0"/>
            </a:xfrm>
            <a:prstGeom prst="straightConnector1">
              <a:avLst/>
            </a:prstGeom>
            <a:noFill/>
            <a:ln cap="flat" cmpd="sng" w="9525">
              <a:solidFill>
                <a:srgbClr val="1B786E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182" name="Google Shape;182;p49"/>
            <p:cNvSpPr txBox="1"/>
            <p:nvPr/>
          </p:nvSpPr>
          <p:spPr>
            <a:xfrm>
              <a:off x="6696488" y="2048939"/>
              <a:ext cx="1863000" cy="10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IN" sz="16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Enter Data into the Digit</a:t>
              </a:r>
              <a:r>
                <a:rPr b="1" lang="en-IN" sz="1600">
                  <a:latin typeface="Georgia"/>
                  <a:ea typeface="Georgia"/>
                  <a:cs typeface="Georgia"/>
                  <a:sym typeface="Georgia"/>
                </a:rPr>
                <a:t>al</a:t>
              </a:r>
              <a:r>
                <a:rPr b="1" i="0" lang="en-IN" sz="16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 Aajeevika Register</a:t>
              </a:r>
              <a:endParaRPr b="1" i="0" sz="1067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2133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IN" sz="1100" u="none" cap="none" strike="noStrike">
                  <a:solidFill>
                    <a:srgbClr val="000000"/>
                  </a:solidFill>
                  <a:latin typeface="Georgia"/>
                  <a:ea typeface="Georgia"/>
                  <a:cs typeface="Georgia"/>
                  <a:sym typeface="Georgia"/>
                </a:rPr>
                <a:t>Enter authenticated data into the Digital Aajeevika Register at the Village Organization (VO) level, with data entry carried out by livelihoods e-CRP.</a:t>
              </a:r>
              <a:endParaRPr b="1" i="0" sz="11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83" name="Google Shape;183;p49"/>
          <p:cNvGrpSpPr/>
          <p:nvPr/>
        </p:nvGrpSpPr>
        <p:grpSpPr>
          <a:xfrm>
            <a:off x="4145191" y="1149726"/>
            <a:ext cx="5229600" cy="5221232"/>
            <a:chOff x="2610906" y="610653"/>
            <a:chExt cx="3922200" cy="3922200"/>
          </a:xfrm>
        </p:grpSpPr>
        <p:sp>
          <p:nvSpPr>
            <p:cNvPr id="184" name="Google Shape;184;p49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5" name="Google Shape;185;p49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6" name="Google Shape;186;p49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7" name="Google Shape;187;p49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B786E"/>
            </a:solidFill>
            <a:ln>
              <a:noFill/>
            </a:ln>
            <a:effectLst>
              <a:outerShdw blurRad="142875" rotWithShape="0" algn="bl">
                <a:srgbClr val="000000">
                  <a:alpha val="42352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8" name="Google Shape;188;p49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9" name="Google Shape;189;p49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fmla="val 12602522" name="adj1"/>
                <a:gd fmla="val 16867657" name="adj2"/>
                <a:gd fmla="val 20844" name="adj3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0" name="Google Shape;190;p49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F887E"/>
            </a:solidFill>
            <a:ln>
              <a:noFill/>
            </a:ln>
            <a:effectLst>
              <a:outerShdw blurRad="142875" rotWithShape="0" algn="bl">
                <a:srgbClr val="000000">
                  <a:alpha val="42352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1" name="Google Shape;191;p49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2" name="Google Shape;192;p49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fmla="val 12513247" name="adj1"/>
                <a:gd fmla="val 16867657" name="adj2"/>
                <a:gd fmla="val 20844" name="adj3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3" name="Google Shape;193;p49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55B54"/>
            </a:solidFill>
            <a:ln>
              <a:noFill/>
            </a:ln>
            <a:effectLst>
              <a:outerShdw blurRad="142875" rotWithShape="0" algn="bl">
                <a:srgbClr val="000000">
                  <a:alpha val="42352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4" name="Google Shape;194;p49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5" name="Google Shape;195;p49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1D7E74"/>
            </a:solidFill>
            <a:ln>
              <a:noFill/>
            </a:ln>
            <a:effectLst>
              <a:outerShdw blurRad="142875" rotWithShape="0" algn="bl">
                <a:srgbClr val="000000">
                  <a:alpha val="42352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6" name="Google Shape;196;p49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7" name="Google Shape;197;p49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fmla="val 6190354" name="adj1"/>
                <a:gd fmla="val 14996165" name="adj2"/>
              </a:avLst>
            </a:prstGeom>
            <a:solidFill>
              <a:srgbClr val="249C90"/>
            </a:solidFill>
            <a:ln>
              <a:noFill/>
            </a:ln>
            <a:effectLst>
              <a:outerShdw blurRad="142875" rotWithShape="0" algn="bl">
                <a:srgbClr val="000000">
                  <a:alpha val="42352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8" name="Google Shape;198;p49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fmla="val 4028252" name="adj1"/>
                <a:gd fmla="val 17183677" name="adj2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9" name="Google Shape;199;p49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r>
                <a:rPr b="1" i="0" lang="en-IN" sz="2133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05</a:t>
              </a:r>
              <a:endParaRPr b="1" i="0" sz="2133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0" name="Google Shape;200;p49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r>
                <a:rPr b="1" i="0" lang="en-IN" sz="2133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01</a:t>
              </a:r>
              <a:endParaRPr b="1" i="0" sz="2133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1" name="Google Shape;201;p49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r>
                <a:rPr b="1" i="0" lang="en-IN" sz="2133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02</a:t>
              </a:r>
              <a:endParaRPr b="1" i="0" sz="2133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2" name="Google Shape;202;p49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r>
                <a:rPr b="1" i="0" lang="en-IN" sz="2133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03</a:t>
              </a:r>
              <a:endParaRPr b="1" i="0" sz="2133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3" name="Google Shape;203;p49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r>
                <a:rPr b="1" i="0" lang="en-IN" sz="2133" u="none" cap="none" strike="noStrike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04</a:t>
              </a:r>
              <a:endParaRPr b="1" i="0" sz="2133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04" name="Google Shape;204;p49"/>
          <p:cNvSpPr txBox="1"/>
          <p:nvPr/>
        </p:nvSpPr>
        <p:spPr>
          <a:xfrm>
            <a:off x="2253670" y="471992"/>
            <a:ext cx="9488387" cy="834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N" sz="3600" u="none" cap="none" strike="noStrike">
                <a:solidFill>
                  <a:srgbClr val="18575C"/>
                </a:solidFill>
                <a:latin typeface="Georgia"/>
                <a:ea typeface="Georgia"/>
                <a:cs typeface="Georgia"/>
                <a:sym typeface="Georgia"/>
              </a:rPr>
              <a:t>IMPLEMENTATION STEPS</a:t>
            </a:r>
            <a:endParaRPr b="0" i="0" sz="1400" u="none" cap="none" strike="noStrike">
              <a:solidFill>
                <a:srgbClr val="1857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49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" name="Google Shape;206;p49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7" name="Google Shape;207;p49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8" name="Google Shape;208;p49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9" name="Google Shape;209;p49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"/>
          <p:cNvSpPr txBox="1"/>
          <p:nvPr/>
        </p:nvSpPr>
        <p:spPr>
          <a:xfrm>
            <a:off x="2543605" y="403093"/>
            <a:ext cx="8064896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N" sz="3600" u="none" cap="none" strike="noStrike">
                <a:solidFill>
                  <a:srgbClr val="18575C"/>
                </a:solidFill>
                <a:latin typeface="Georgia"/>
                <a:ea typeface="Georgia"/>
                <a:cs typeface="Georgia"/>
                <a:sym typeface="Georgia"/>
              </a:rPr>
              <a:t>AAJEEVIKA REGISTER </a:t>
            </a:r>
            <a:endParaRPr b="0" i="0" sz="1600" u="none" cap="none" strike="noStrike">
              <a:solidFill>
                <a:srgbClr val="18575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3"/>
          <p:cNvSpPr txBox="1"/>
          <p:nvPr/>
        </p:nvSpPr>
        <p:spPr>
          <a:xfrm>
            <a:off x="2596130" y="1223059"/>
            <a:ext cx="41973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IN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It’s a comprehensive </a:t>
            </a:r>
            <a:r>
              <a:rPr b="1" i="0" lang="en-IN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record, documenting the livelihood activities and income details</a:t>
            </a:r>
            <a:r>
              <a:rPr b="0" i="0" lang="en-IN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Self Help Group (SHG) households. It will be updated once in 6 months</a:t>
            </a:r>
            <a:endParaRPr b="0" i="0" sz="12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7" name="Google Shape;2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8791" y="1223062"/>
            <a:ext cx="4896660" cy="277794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  <p:sp>
        <p:nvSpPr>
          <p:cNvPr id="218" name="Google Shape;218;p3"/>
          <p:cNvSpPr txBox="1"/>
          <p:nvPr/>
        </p:nvSpPr>
        <p:spPr>
          <a:xfrm>
            <a:off x="7038814" y="4174680"/>
            <a:ext cx="4896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IN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Key Section: </a:t>
            </a:r>
            <a:r>
              <a:rPr b="0" i="0" lang="en-IN" sz="3000" u="none" cap="none" strike="noStrike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Basic details of HHs</a:t>
            </a:r>
            <a:r>
              <a:rPr b="0" i="0" lang="en-IN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, </a:t>
            </a:r>
            <a:r>
              <a:rPr b="0" i="0" lang="en-IN" sz="3000" u="none" cap="none" strike="noStrike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Livelihood activities and </a:t>
            </a:r>
            <a:r>
              <a:rPr b="0" i="0" lang="en-IN" sz="3000" u="none" cap="none" strike="noStrike">
                <a:solidFill>
                  <a:srgbClr val="00FF00"/>
                </a:solidFill>
                <a:latin typeface="Georgia"/>
                <a:ea typeface="Georgia"/>
                <a:cs typeface="Georgia"/>
                <a:sym typeface="Georgia"/>
              </a:rPr>
              <a:t>income estimation</a:t>
            </a:r>
            <a:r>
              <a:rPr b="0" i="0" lang="en-IN" sz="3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b="0" i="0" sz="30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37e8911ba_0_14"/>
          <p:cNvSpPr txBox="1"/>
          <p:nvPr/>
        </p:nvSpPr>
        <p:spPr>
          <a:xfrm>
            <a:off x="2543605" y="403093"/>
            <a:ext cx="8290650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What are Aajeevika activities ?</a:t>
            </a:r>
            <a:endParaRPr b="0" i="0" sz="1800" u="none" cap="none" strike="noStrike">
              <a:solidFill>
                <a:schemeClr val="accent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" name="Google Shape;230;g1537e8911ba_0_14"/>
          <p:cNvSpPr txBox="1"/>
          <p:nvPr/>
        </p:nvSpPr>
        <p:spPr>
          <a:xfrm>
            <a:off x="2636875" y="1317081"/>
            <a:ext cx="8875762" cy="2703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IN" sz="3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Aajeevika activities are </a:t>
            </a:r>
            <a:r>
              <a:rPr b="1" i="0" lang="en-IN" sz="3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activities that households engage</a:t>
            </a:r>
            <a:r>
              <a:rPr b="0" i="0" lang="en-IN" sz="3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in to </a:t>
            </a:r>
            <a:r>
              <a:rPr b="1" i="0" lang="en-IN" sz="3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earn income and make a living.</a:t>
            </a:r>
            <a:endParaRPr b="0" i="0" sz="36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1" name="Google Shape;231;g1537e8911ba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6892" y="3488270"/>
            <a:ext cx="2434856" cy="188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537e8911ba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3442" y="3429000"/>
            <a:ext cx="2884329" cy="172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537e8911ba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9574" y="3617317"/>
            <a:ext cx="2434856" cy="162648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537e8911ba_0_14"/>
          <p:cNvSpPr txBox="1"/>
          <p:nvPr/>
        </p:nvSpPr>
        <p:spPr>
          <a:xfrm>
            <a:off x="2474963" y="5238317"/>
            <a:ext cx="93353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Farm Based	               Non-farm Based	 (Manufacture, trade, Services)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537e8911ba_0_14"/>
          <p:cNvSpPr txBox="1"/>
          <p:nvPr/>
        </p:nvSpPr>
        <p:spPr>
          <a:xfrm>
            <a:off x="11512637" y="6391473"/>
            <a:ext cx="5954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endParaRPr/>
          </a:p>
        </p:txBody>
      </p:sp>
      <p:sp>
        <p:nvSpPr>
          <p:cNvPr id="236" name="Google Shape;236;g1537e8911ba_0_14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g1537e8911ba_0_14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8" name="Google Shape;238;g1537e8911ba_0_14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9" name="Google Shape;239;g1537e8911ba_0_14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0" name="Google Shape;240;g1537e8911ba_0_14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/>
        </p:nvSpPr>
        <p:spPr>
          <a:xfrm>
            <a:off x="2543604" y="403093"/>
            <a:ext cx="8992721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Farm Based Aajeevika activities:</a:t>
            </a:r>
            <a:endParaRPr b="0" i="0" sz="1800" u="none" cap="none" strike="noStrike">
              <a:solidFill>
                <a:schemeClr val="accent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Foodscapes and Agroecology | Anthra livestock development &amp; ethnoveterinary  group" id="247" name="Google Shape;2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4385" y="822710"/>
            <a:ext cx="2794171" cy="2048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e Health | Anthra livestock development &amp; ethnoveterinary group" id="248" name="Google Shape;2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3716" y="4625304"/>
            <a:ext cx="2107018" cy="157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9695" y="4171523"/>
            <a:ext cx="2692657" cy="1899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51556" y="2563717"/>
            <a:ext cx="2881425" cy="223022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/>
        </p:nvSpPr>
        <p:spPr>
          <a:xfrm>
            <a:off x="2543608" y="1187050"/>
            <a:ext cx="5486400" cy="4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Crop Based: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Crop Cultivation (Kharif, Rabi, Zaid crops)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Horticulture (Fruits, Vegetables)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Floriculture (Flower Farming)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Sericulture (Silk Farming)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Livestock &amp; Dairy Based: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Dairy Farming (Milk Production)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Poultry Farming (Egg and Meat Production)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159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Fisheries and Aqua: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Fishery and Aquaculture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Forestry Based: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Forestry (Lac, Resin, Minor Forest produce etc.)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✔"/>
            </a:pPr>
            <a:r>
              <a:rPr b="0" i="0" lang="en-IN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Beekeeping (Apiculture)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Fishing" id="252" name="Google Shape;252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89071" y="1159259"/>
            <a:ext cx="1404458" cy="1404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est scene" id="253" name="Google Shape;253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98097" y="2646406"/>
            <a:ext cx="1103374" cy="110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3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382882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5560725" y="6172200"/>
            <a:ext cx="1887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7448625" y="6172200"/>
            <a:ext cx="2434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Implementation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9883425" y="6172200"/>
            <a:ext cx="23184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Roles &amp; Responsibilities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"/>
          <p:cNvSpPr txBox="1"/>
          <p:nvPr/>
        </p:nvSpPr>
        <p:spPr>
          <a:xfrm>
            <a:off x="2574663" y="6"/>
            <a:ext cx="9396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Non-Farm Based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IN" sz="4000" u="none" cap="none" strike="noStrike">
                <a:solidFill>
                  <a:schemeClr val="accent4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0" i="0" sz="1800" u="none" cap="none" strike="noStrike">
              <a:solidFill>
                <a:schemeClr val="accent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2574684" y="1323588"/>
            <a:ext cx="61245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Handicrafts Production (Pottery, Weaving, Carpentry)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Handloom Weaving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Small-Scale Manufacturing (Cottage Industries)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Food Processing (Jam, Pickles, Bakery)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Artisanal Work (Jewelry Making, Embroidery)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Leather Goods Production (Shoes, Bags)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Candle Making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Soap and Detergent Production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✔"/>
            </a:pPr>
            <a:r>
              <a:rPr b="0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Handicrafts Production (Carpets, Textiles)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6" name="Google Shape;26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5465" y="4872659"/>
            <a:ext cx="1916535" cy="1280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05436" y="1221901"/>
            <a:ext cx="2866138" cy="191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29330" y="3243154"/>
            <a:ext cx="2377317" cy="15848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re" id="269" name="Google Shape;26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88438" y="5173022"/>
            <a:ext cx="926153" cy="9261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opping cart" id="270" name="Google Shape;27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73699" y="3429000"/>
            <a:ext cx="1062527" cy="1062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tory" id="271" name="Google Shape;27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42748" y="4875097"/>
            <a:ext cx="1138048" cy="113804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/>
          <p:nvPr/>
        </p:nvSpPr>
        <p:spPr>
          <a:xfrm>
            <a:off x="2096975" y="6172200"/>
            <a:ext cx="17319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Aajeevika Activities</a:t>
            </a:r>
            <a:endParaRPr b="1" i="0" sz="1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3828824" y="6172200"/>
            <a:ext cx="21240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Income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5952744" y="6172200"/>
            <a:ext cx="20625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 Aajeevika       register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7985454" y="6172206"/>
            <a:ext cx="22392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Queries and Observation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10224650" y="6172200"/>
            <a:ext cx="19770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Queries and Observation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ontents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2022-07-01T06:37:46Z</dcterms:created>
  <dc:creator>Sonal</dc:creator>
</cp:coreProperties>
</file>